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63" r:id="rId3"/>
    <p:sldId id="257" r:id="rId4"/>
    <p:sldId id="268" r:id="rId5"/>
    <p:sldId id="258" r:id="rId6"/>
    <p:sldId id="260" r:id="rId7"/>
    <p:sldId id="261" r:id="rId8"/>
    <p:sldId id="264" r:id="rId9"/>
    <p:sldId id="265" r:id="rId10"/>
    <p:sldId id="267" r:id="rId11"/>
    <p:sldId id="262" r:id="rId12"/>
    <p:sldId id="269" r:id="rId13"/>
    <p:sldId id="282" r:id="rId14"/>
    <p:sldId id="283" r:id="rId15"/>
    <p:sldId id="280" r:id="rId16"/>
    <p:sldId id="273" r:id="rId17"/>
    <p:sldId id="276" r:id="rId18"/>
    <p:sldId id="274" r:id="rId19"/>
    <p:sldId id="275" r:id="rId20"/>
    <p:sldId id="277" r:id="rId21"/>
    <p:sldId id="278" r:id="rId22"/>
    <p:sldId id="279" r:id="rId23"/>
    <p:sldId id="284" r:id="rId24"/>
    <p:sldId id="286" r:id="rId25"/>
    <p:sldId id="285" r:id="rId26"/>
  </p:sldIdLst>
  <p:sldSz cx="9144000" cy="6858000" type="screen4x3"/>
  <p:notesSz cx="6858000" cy="9144000"/>
  <p:embeddedFontLst>
    <p:embeddedFont>
      <p:font typeface="210 맨발의청춘 L" panose="02020603020101020101" pitchFamily="18" charset="-127"/>
      <p:regular r:id="rId28"/>
    </p:embeddedFont>
    <p:embeddedFont>
      <p:font typeface="휴먼엑스포" panose="02030504000101010101" pitchFamily="18" charset="-127"/>
      <p:regular r:id="rId29"/>
    </p:embeddedFont>
    <p:embeddedFont>
      <p:font typeface="빙그레체" panose="02030503000000000000" pitchFamily="18" charset="-127"/>
      <p:regular r:id="rId30"/>
      <p:bold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나눔고딕 Light" panose="020D0904000000000000" pitchFamily="50" charset="-127"/>
      <p:regular r:id="rId34"/>
    </p:embeddedFont>
    <p:embeddedFont>
      <p:font typeface="나눔고딕 ExtraBold" panose="020D0904000000000000" pitchFamily="50" charset="-127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19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582" y="2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03939-4762-4346-B591-EE4813F54A42}" type="datetimeFigureOut">
              <a:rPr lang="ko-KR" altLang="en-US" smtClean="0"/>
              <a:t>2017-12-20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20AC6-0CC7-469B-88FC-6BDD548C19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181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F20AC6-0CC7-469B-88FC-6BDD548C191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47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143D-C712-464E-9CB6-57B2B7295B56}" type="datetimeFigureOut">
              <a:rPr lang="ko-KR" altLang="en-US" smtClean="0"/>
              <a:t>2017-12-20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9F79E-7E19-4A40-BD21-47403C776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369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143D-C712-464E-9CB6-57B2B7295B56}" type="datetimeFigureOut">
              <a:rPr lang="ko-KR" altLang="en-US" smtClean="0"/>
              <a:t>2017-12-20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9F79E-7E19-4A40-BD21-47403C776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81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143D-C712-464E-9CB6-57B2B7295B56}" type="datetimeFigureOut">
              <a:rPr lang="ko-KR" altLang="en-US" smtClean="0"/>
              <a:t>2017-12-20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9F79E-7E19-4A40-BD21-47403C776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155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143D-C712-464E-9CB6-57B2B7295B56}" type="datetimeFigureOut">
              <a:rPr lang="ko-KR" altLang="en-US" smtClean="0"/>
              <a:t>2017-12-20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9F79E-7E19-4A40-BD21-47403C776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049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143D-C712-464E-9CB6-57B2B7295B56}" type="datetimeFigureOut">
              <a:rPr lang="ko-KR" altLang="en-US" smtClean="0"/>
              <a:t>2017-12-20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9F79E-7E19-4A40-BD21-47403C776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575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143D-C712-464E-9CB6-57B2B7295B56}" type="datetimeFigureOut">
              <a:rPr lang="ko-KR" altLang="en-US" smtClean="0"/>
              <a:t>2017-12-20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9F79E-7E19-4A40-BD21-47403C776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66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143D-C712-464E-9CB6-57B2B7295B56}" type="datetimeFigureOut">
              <a:rPr lang="ko-KR" altLang="en-US" smtClean="0"/>
              <a:t>2017-12-20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9F79E-7E19-4A40-BD21-47403C776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349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143D-C712-464E-9CB6-57B2B7295B56}" type="datetimeFigureOut">
              <a:rPr lang="ko-KR" altLang="en-US" smtClean="0"/>
              <a:t>2017-12-20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9F79E-7E19-4A40-BD21-47403C776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50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143D-C712-464E-9CB6-57B2B7295B56}" type="datetimeFigureOut">
              <a:rPr lang="ko-KR" altLang="en-US" smtClean="0"/>
              <a:t>2017-12-20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9F79E-7E19-4A40-BD21-47403C776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463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143D-C712-464E-9CB6-57B2B7295B56}" type="datetimeFigureOut">
              <a:rPr lang="ko-KR" altLang="en-US" smtClean="0"/>
              <a:t>2017-12-20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9F79E-7E19-4A40-BD21-47403C776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793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143D-C712-464E-9CB6-57B2B7295B56}" type="datetimeFigureOut">
              <a:rPr lang="ko-KR" altLang="en-US" smtClean="0"/>
              <a:t>2017-12-20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9F79E-7E19-4A40-BD21-47403C776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30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1143D-C712-464E-9CB6-57B2B7295B56}" type="datetimeFigureOut">
              <a:rPr lang="ko-KR" altLang="en-US" smtClean="0"/>
              <a:t>2017-12-20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9F79E-7E19-4A40-BD21-47403C776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82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5" y="0"/>
            <a:ext cx="9147185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직사각형 6"/>
          <p:cNvSpPr/>
          <p:nvPr/>
        </p:nvSpPr>
        <p:spPr>
          <a:xfrm>
            <a:off x="-3186" y="0"/>
            <a:ext cx="9147185" cy="6877021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-3186" y="1484784"/>
            <a:ext cx="9147185" cy="3744416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2195736" y="1844824"/>
            <a:ext cx="460851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195736" y="4869160"/>
            <a:ext cx="460851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31840" y="2020778"/>
            <a:ext cx="2417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Made by GoGang2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15816" y="2753052"/>
            <a:ext cx="24175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</a:rPr>
              <a:t>Value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77543" y="2826801"/>
            <a:ext cx="2417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FF0000"/>
                </a:solidFill>
              </a:rPr>
              <a:t>+++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2490" y="4263479"/>
            <a:ext cx="7530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KOSTA 170</a:t>
            </a:r>
            <a:r>
              <a:rPr lang="ko-KR" altLang="en-US" sz="2400" dirty="0" smtClean="0">
                <a:solidFill>
                  <a:schemeClr val="bg1"/>
                </a:solidFill>
              </a:rPr>
              <a:t>기 </a:t>
            </a:r>
            <a:r>
              <a:rPr lang="en-US" altLang="ko-KR" sz="2400" dirty="0" smtClean="0">
                <a:solidFill>
                  <a:schemeClr val="bg1"/>
                </a:solidFill>
              </a:rPr>
              <a:t>FINAL PROJECT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49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3528" y="1660448"/>
            <a:ext cx="8496944" cy="3096344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-3804" y="332656"/>
            <a:ext cx="9147185" cy="864096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635896" y="46796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차별화</a:t>
            </a:r>
            <a:endParaRPr lang="ko-KR" altLang="en-US" sz="32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597909" y="2564904"/>
            <a:ext cx="1597827" cy="15978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27584" y="3160237"/>
            <a:ext cx="1256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다양성</a:t>
            </a:r>
            <a:endParaRPr lang="ko-KR" altLang="en-US" sz="2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46123" y="5589240"/>
            <a:ext cx="7226277" cy="792088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162148" y="5727151"/>
            <a:ext cx="7010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다양한 서비스 제공으로 인한 편리성 증가</a:t>
            </a:r>
            <a:endParaRPr lang="ko-KR" altLang="en-US" sz="28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758149" y="2551253"/>
            <a:ext cx="1597827" cy="15978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987824" y="3146586"/>
            <a:ext cx="1256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접근성</a:t>
            </a:r>
            <a:endParaRPr lang="ko-KR" altLang="en-US" sz="2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918389" y="2492896"/>
            <a:ext cx="1597827" cy="15978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148064" y="3088229"/>
            <a:ext cx="1256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의사소통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934613" y="2492896"/>
            <a:ext cx="1597827" cy="15978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164288" y="3088229"/>
            <a:ext cx="1256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안전성</a:t>
            </a:r>
            <a:endParaRPr lang="ko-KR" altLang="en-US" sz="24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57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/>
          <p:cNvSpPr/>
          <p:nvPr/>
        </p:nvSpPr>
        <p:spPr>
          <a:xfrm>
            <a:off x="-3804" y="476672"/>
            <a:ext cx="9147185" cy="864096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3563888" y="616332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기대효</a:t>
            </a:r>
            <a:r>
              <a:rPr lang="ko-KR" altLang="en-US" sz="32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0" y="1628800"/>
            <a:ext cx="7233212" cy="4059042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474571" y="5809619"/>
            <a:ext cx="6265781" cy="864096"/>
          </a:xfrm>
          <a:prstGeom prst="rect">
            <a:avLst/>
          </a:prstGeom>
          <a:solidFill>
            <a:schemeClr val="accent4">
              <a:lumMod val="40000"/>
              <a:lumOff val="60000"/>
              <a:alpha val="31000"/>
            </a:schemeClr>
          </a:solidFill>
          <a:ln>
            <a:noFill/>
          </a:ln>
          <a:effectLst>
            <a:glow>
              <a:schemeClr val="accent1"/>
            </a:glow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763688" y="5949280"/>
            <a:ext cx="669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3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가치는 높이고 가격은 낮추</a:t>
            </a:r>
            <a:r>
              <a:rPr lang="ko-KR" altLang="en-US" sz="3200" spc="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</a:t>
            </a:r>
            <a:endParaRPr lang="ko-KR" altLang="en-US" sz="3200" spc="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69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4932040" y="-1"/>
            <a:ext cx="3600400" cy="6835899"/>
          </a:xfrm>
          <a:prstGeom prst="rect">
            <a:avLst/>
          </a:prstGeom>
          <a:solidFill>
            <a:schemeClr val="tx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531890" y="600943"/>
            <a:ext cx="2364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PART 2</a:t>
            </a:r>
            <a:endParaRPr lang="ko-KR" altLang="en-US" sz="44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724128" y="2348880"/>
            <a:ext cx="1991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기능</a:t>
            </a:r>
            <a:endParaRPr lang="ko-KR" altLang="en-US" sz="32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804248" y="3049215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기능</a:t>
            </a:r>
            <a:endParaRPr lang="ko-KR" altLang="en-US" sz="14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04248" y="328498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기술</a:t>
            </a:r>
            <a:r>
              <a:rPr lang="ko-KR" altLang="en-US" sz="14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력</a:t>
            </a:r>
          </a:p>
        </p:txBody>
      </p:sp>
    </p:spTree>
    <p:extLst>
      <p:ext uri="{BB962C8B-B14F-4D97-AF65-F5344CB8AC3E}">
        <p14:creationId xmlns:p14="http://schemas.microsoft.com/office/powerpoint/2010/main" val="421430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395536" y="153506"/>
            <a:ext cx="2299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S# 3 </a:t>
            </a:r>
            <a:r>
              <a:rPr lang="ko-KR" altLang="en-US" sz="3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설계</a:t>
            </a:r>
            <a:endParaRPr lang="ko-KR" altLang="en-US" sz="3600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5736" y="630560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개발환경</a:t>
            </a:r>
            <a:endParaRPr lang="ko-KR" altLang="en-US" sz="3200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20" name="직사각형 19"/>
          <p:cNvSpPr/>
          <p:nvPr/>
        </p:nvSpPr>
        <p:spPr>
          <a:xfrm>
            <a:off x="3820" y="0"/>
            <a:ext cx="9144000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115615" y="2179767"/>
            <a:ext cx="1889015" cy="1368152"/>
          </a:xfrm>
          <a:prstGeom prst="roundRect">
            <a:avLst/>
          </a:prstGeom>
          <a:solidFill>
            <a:schemeClr val="bg2">
              <a:lumMod val="50000"/>
              <a:alpha val="91000"/>
            </a:schemeClr>
          </a:soli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-3804" y="476672"/>
            <a:ext cx="9147185" cy="864096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563888" y="616332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주요 기능</a:t>
            </a:r>
            <a:endParaRPr lang="ko-KR" altLang="en-US" sz="32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90239" y="1887380"/>
            <a:ext cx="1365536" cy="58041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회원관리</a:t>
            </a:r>
            <a:endParaRPr lang="ko-KR" altLang="en-US" dirty="0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3563887" y="2107759"/>
            <a:ext cx="2359303" cy="2923435"/>
          </a:xfrm>
          <a:prstGeom prst="roundRect">
            <a:avLst/>
          </a:prstGeom>
          <a:solidFill>
            <a:schemeClr val="bg2">
              <a:lumMod val="50000"/>
              <a:alpha val="91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3635895" y="1819727"/>
            <a:ext cx="1365536" cy="58041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상품관</a:t>
            </a:r>
            <a:r>
              <a:rPr lang="ko-KR" altLang="en-US" dirty="0"/>
              <a:t>리</a:t>
            </a:r>
          </a:p>
        </p:txBody>
      </p:sp>
      <p:sp>
        <p:nvSpPr>
          <p:cNvPr id="93" name="모서리가 둥근 직사각형 92"/>
          <p:cNvSpPr/>
          <p:nvPr/>
        </p:nvSpPr>
        <p:spPr>
          <a:xfrm>
            <a:off x="6515109" y="2018549"/>
            <a:ext cx="2017330" cy="1819949"/>
          </a:xfrm>
          <a:prstGeom prst="roundRect">
            <a:avLst/>
          </a:prstGeom>
          <a:solidFill>
            <a:schemeClr val="bg2">
              <a:lumMod val="50000"/>
              <a:alpha val="91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6588223" y="1747719"/>
            <a:ext cx="1365536" cy="58041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경매관리</a:t>
            </a:r>
            <a:endParaRPr lang="ko-KR" altLang="en-US" dirty="0"/>
          </a:p>
        </p:txBody>
      </p:sp>
      <p:sp>
        <p:nvSpPr>
          <p:cNvPr id="95" name="모서리가 둥근 직사각형 94"/>
          <p:cNvSpPr/>
          <p:nvPr/>
        </p:nvSpPr>
        <p:spPr>
          <a:xfrm>
            <a:off x="6372199" y="4560386"/>
            <a:ext cx="1728192" cy="1604918"/>
          </a:xfrm>
          <a:prstGeom prst="roundRect">
            <a:avLst/>
          </a:prstGeom>
          <a:solidFill>
            <a:schemeClr val="bg2">
              <a:lumMod val="50000"/>
              <a:alpha val="91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6446823" y="4272354"/>
            <a:ext cx="1365536" cy="58041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알림</a:t>
            </a:r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6734892" y="2268838"/>
            <a:ext cx="15095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입찰</a:t>
            </a:r>
            <a:endParaRPr lang="en-US" altLang="ko-KR" sz="16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낙찰</a:t>
            </a:r>
            <a:endParaRPr lang="en-US" altLang="ko-KR" sz="16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배송조회</a:t>
            </a:r>
            <a:endParaRPr lang="en-US" altLang="ko-KR" sz="16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응찰자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조회</a:t>
            </a:r>
            <a:endParaRPr lang="en-US" altLang="ko-KR" sz="16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결제</a:t>
            </a:r>
            <a:endParaRPr lang="en-US" altLang="ko-KR" sz="16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789575" y="2395791"/>
            <a:ext cx="24386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판매 내역 조회</a:t>
            </a:r>
            <a:endParaRPr lang="en-US" altLang="ko-KR" sz="16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구매 내역 조회</a:t>
            </a:r>
            <a:endParaRPr lang="en-US" altLang="ko-KR" sz="16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오늘 본 상품</a:t>
            </a:r>
            <a:endParaRPr lang="en-US" altLang="ko-KR" sz="16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관심 상품</a:t>
            </a:r>
            <a:endParaRPr lang="en-US" altLang="ko-KR" sz="16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상세보기</a:t>
            </a:r>
            <a:endParaRPr lang="en-US" altLang="ko-KR" sz="16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상품 검색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리스트로 보기</a:t>
            </a:r>
            <a:endParaRPr lang="en-US" altLang="ko-KR" sz="16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그룹으로 보기</a:t>
            </a:r>
            <a:endParaRPr lang="en-US" altLang="ko-KR" sz="16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카테고리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1043608" y="4525769"/>
            <a:ext cx="2376263" cy="1341068"/>
          </a:xfrm>
          <a:prstGeom prst="roundRect">
            <a:avLst/>
          </a:prstGeom>
          <a:solidFill>
            <a:schemeClr val="bg2">
              <a:lumMod val="50000"/>
              <a:alpha val="91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1117576" y="4263644"/>
            <a:ext cx="1078159" cy="58041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채팅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59631" y="2467799"/>
            <a:ext cx="1948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</a:t>
            </a:r>
            <a:endParaRPr lang="en-US" altLang="ko-KR" sz="16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</a:t>
            </a:r>
            <a:endParaRPr lang="en-US" altLang="ko-KR" sz="16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로그아웃</a:t>
            </a:r>
            <a:endParaRPr lang="en-US" altLang="ko-KR" sz="1600" b="1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179207" y="4789619"/>
            <a:ext cx="21686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사용자간 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1:1 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채팅</a:t>
            </a:r>
            <a:endParaRPr lang="en-US" altLang="ko-KR" sz="16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관리자와 소통</a:t>
            </a:r>
            <a:endParaRPr lang="en-US" altLang="ko-KR" sz="16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6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카카오톡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플친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515109" y="4841865"/>
            <a:ext cx="14412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낙찰</a:t>
            </a:r>
            <a:endParaRPr lang="en-US" altLang="ko-KR" sz="16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판매종료</a:t>
            </a:r>
            <a:endParaRPr lang="en-US" altLang="ko-KR" sz="16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판매등록</a:t>
            </a:r>
            <a:endParaRPr lang="en-US" altLang="ko-KR" sz="16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결제정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</a:t>
            </a:r>
            <a:endParaRPr lang="en-US" altLang="ko-KR" sz="16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1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395536" y="153506"/>
            <a:ext cx="2299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S# 3 </a:t>
            </a:r>
            <a:r>
              <a:rPr lang="ko-KR" altLang="en-US" sz="3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설계</a:t>
            </a:r>
            <a:endParaRPr lang="ko-KR" altLang="en-US" sz="3600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5736" y="630560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개발환경</a:t>
            </a:r>
            <a:endParaRPr lang="ko-KR" altLang="en-US" sz="3200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-3804" y="476672"/>
            <a:ext cx="9147185" cy="864096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51520" y="1552437"/>
            <a:ext cx="2304256" cy="580419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7021" y="1594828"/>
            <a:ext cx="319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SecureCoding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7504" y="2780928"/>
            <a:ext cx="8892480" cy="2664296"/>
          </a:xfrm>
          <a:prstGeom prst="rect">
            <a:avLst/>
          </a:prstGeom>
          <a:solidFill>
            <a:schemeClr val="bg2">
              <a:lumMod val="50000"/>
              <a:alpha val="83000"/>
            </a:schemeClr>
          </a:solidFill>
          <a:ln cmpd="dbl">
            <a:noFill/>
          </a:ln>
          <a:effectLst>
            <a:softEdge rad="342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11560" y="3501008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행정안전부에서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발행한 </a:t>
            </a:r>
            <a:r>
              <a:rPr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시큐어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코딩 가이드라인에서  제시하는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 큰 항목에 맞춰 개발을 하려고 노력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51920" y="620688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</a:t>
            </a:r>
            <a:r>
              <a:rPr lang="ko-KR" altLang="en-US" sz="32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력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3568" y="4305870"/>
            <a:ext cx="7454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정적분석을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통해 코드상에 노출되는 웹의 취약점 코드 제거하려고 노력함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FindBugs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&amp;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FindSecurityBugs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54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395536" y="153506"/>
            <a:ext cx="2299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S# 3 </a:t>
            </a:r>
            <a:r>
              <a:rPr lang="ko-KR" altLang="en-US" sz="3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설계</a:t>
            </a:r>
            <a:endParaRPr lang="ko-KR" altLang="en-US" sz="3600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5736" y="630560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개발환경</a:t>
            </a:r>
            <a:endParaRPr lang="ko-KR" altLang="en-US" sz="3200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26" name="TextBox 25"/>
          <p:cNvSpPr txBox="1"/>
          <p:nvPr/>
        </p:nvSpPr>
        <p:spPr>
          <a:xfrm>
            <a:off x="971600" y="2807057"/>
            <a:ext cx="82118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Java</a:t>
            </a: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Script</a:t>
            </a: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Html</a:t>
            </a:r>
          </a:p>
          <a:p>
            <a:pPr algn="ctr"/>
            <a:r>
              <a:rPr lang="en-US" altLang="ko-KR" sz="1600" dirty="0" err="1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Jsp</a:t>
            </a:r>
            <a:endParaRPr lang="en-US" altLang="ko-KR" sz="1600" dirty="0" smtClean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ctr"/>
            <a:r>
              <a:rPr lang="en-US" altLang="ko-KR" sz="1600" dirty="0" err="1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Jstl</a:t>
            </a:r>
            <a:endParaRPr lang="en-US" altLang="ko-KR" sz="1600" dirty="0" smtClean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SQL</a:t>
            </a: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  <a:p>
            <a:pPr marL="457200" indent="-457200" algn="ctr">
              <a:buFontTx/>
              <a:buChar char="-"/>
            </a:pPr>
            <a:endParaRPr lang="ko-KR" altLang="en-US" sz="1600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-3804" y="476672"/>
            <a:ext cx="9147185" cy="864096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51520" y="1552437"/>
            <a:ext cx="1008695" cy="580419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7021" y="1594828"/>
            <a:ext cx="986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채팅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7504" y="1988840"/>
            <a:ext cx="8892480" cy="3240360"/>
          </a:xfrm>
          <a:prstGeom prst="rect">
            <a:avLst/>
          </a:prstGeom>
          <a:solidFill>
            <a:schemeClr val="bg2">
              <a:lumMod val="50000"/>
              <a:alpha val="83000"/>
            </a:schemeClr>
          </a:solidFill>
          <a:ln cmpd="dbl">
            <a:noFill/>
          </a:ln>
          <a:effectLst>
            <a:softEdge rad="342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425" y="2564904"/>
            <a:ext cx="2487782" cy="167908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6" y="2468338"/>
            <a:ext cx="1872210" cy="187221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696" y="2492894"/>
            <a:ext cx="1872210" cy="187221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71579" y="4437112"/>
            <a:ext cx="1261884" cy="523220"/>
          </a:xfrm>
          <a:prstGeom prst="rect">
            <a:avLst/>
          </a:prstGeom>
          <a:noFill/>
          <a:effectLst>
            <a:glow rad="1206500">
              <a:schemeClr val="accent1">
                <a:satMod val="175000"/>
                <a:alpha val="40000"/>
              </a:schemeClr>
            </a:glow>
            <a:outerShdw blurRad="50800" dist="50800" dir="5400000" sx="200000" sy="2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판매자</a:t>
            </a:r>
            <a:endParaRPr lang="ko-KR" altLang="en-US" sz="28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64268" y="4489956"/>
            <a:ext cx="1261884" cy="523220"/>
          </a:xfrm>
          <a:prstGeom prst="rect">
            <a:avLst/>
          </a:prstGeom>
          <a:noFill/>
          <a:effectLst>
            <a:glow rad="1206500">
              <a:schemeClr val="accent1">
                <a:satMod val="175000"/>
                <a:alpha val="40000"/>
              </a:schemeClr>
            </a:glow>
            <a:outerShdw blurRad="50800" dist="50800" dir="5400000" sx="200000" sy="2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구매자</a:t>
            </a:r>
            <a:endParaRPr lang="ko-KR" altLang="en-US" sz="28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27584" y="5697252"/>
            <a:ext cx="7543306" cy="684076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27584" y="5849712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사이트를 이용하는 판매자 와 구매자간의 실시간 소통을 위한 </a:t>
            </a: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 </a:t>
            </a:r>
            <a:r>
              <a:rPr lang="ko-KR" altLang="en-US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채팅 구현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51920" y="620688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</a:t>
            </a:r>
            <a:r>
              <a:rPr lang="ko-KR" altLang="en-US" sz="32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력</a:t>
            </a:r>
          </a:p>
        </p:txBody>
      </p:sp>
    </p:spTree>
    <p:extLst>
      <p:ext uri="{BB962C8B-B14F-4D97-AF65-F5344CB8AC3E}">
        <p14:creationId xmlns:p14="http://schemas.microsoft.com/office/powerpoint/2010/main" val="306064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395536" y="153506"/>
            <a:ext cx="2299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S# 3 </a:t>
            </a:r>
            <a:r>
              <a:rPr lang="ko-KR" altLang="en-US" sz="3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설계</a:t>
            </a:r>
            <a:endParaRPr lang="ko-KR" altLang="en-US" sz="3600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5736" y="630560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개발환경</a:t>
            </a:r>
            <a:endParaRPr lang="ko-KR" altLang="en-US" sz="3200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44000" cy="6858000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20" name="직사각형 19"/>
          <p:cNvSpPr/>
          <p:nvPr/>
        </p:nvSpPr>
        <p:spPr>
          <a:xfrm>
            <a:off x="2187" y="0"/>
            <a:ext cx="9144000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-3804" y="476672"/>
            <a:ext cx="9147185" cy="864096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851920" y="620688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</a:t>
            </a:r>
            <a:r>
              <a:rPr lang="ko-KR" altLang="en-US" sz="32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51520" y="1552437"/>
            <a:ext cx="864096" cy="580419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23528" y="1594828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알림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71601" y="5620072"/>
            <a:ext cx="7128791" cy="905272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259633" y="5733256"/>
            <a:ext cx="8064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낙찰</a:t>
            </a: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판매등록</a:t>
            </a: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승인거절</a:t>
            </a: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결제관련 등 사용자에게 제공하는 알림을 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G-mail</a:t>
            </a:r>
            <a:r>
              <a:rPr lang="ko-KR" altLang="en-US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SMTP </a:t>
            </a:r>
            <a:r>
              <a:rPr lang="ko-KR" altLang="en-US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이용하여 알림 서비스 구현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38697" y="2420888"/>
            <a:ext cx="6573663" cy="2304256"/>
          </a:xfrm>
          <a:prstGeom prst="rect">
            <a:avLst/>
          </a:prstGeom>
          <a:solidFill>
            <a:schemeClr val="bg2">
              <a:lumMod val="50000"/>
              <a:alpha val="86000"/>
            </a:schemeClr>
          </a:solidFill>
          <a:ln cmpd="dbl"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680" y="3212976"/>
            <a:ext cx="891014" cy="89101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47" y="2852938"/>
            <a:ext cx="1440158" cy="144015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5" y="2893732"/>
            <a:ext cx="1358568" cy="135856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3" y="2636912"/>
            <a:ext cx="709642" cy="70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8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395536" y="153506"/>
            <a:ext cx="2299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S# 3 </a:t>
            </a:r>
            <a:r>
              <a:rPr lang="ko-KR" altLang="en-US" sz="3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설계</a:t>
            </a:r>
            <a:endParaRPr lang="ko-KR" altLang="en-US" sz="3600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5736" y="630560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개발환경</a:t>
            </a:r>
            <a:endParaRPr lang="ko-KR" altLang="en-US" sz="3200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20" name="직사각형 19"/>
          <p:cNvSpPr/>
          <p:nvPr/>
        </p:nvSpPr>
        <p:spPr>
          <a:xfrm>
            <a:off x="-3804" y="0"/>
            <a:ext cx="9144000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-3804" y="476672"/>
            <a:ext cx="9147185" cy="864096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851920" y="620688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</a:t>
            </a:r>
            <a:r>
              <a:rPr lang="ko-KR" altLang="en-US" sz="320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력</a:t>
            </a:r>
            <a:endParaRPr lang="ko-KR" altLang="en-US" sz="32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1520" y="1552437"/>
            <a:ext cx="1512168" cy="580419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23527" y="1594828"/>
            <a:ext cx="1440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본인 인증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27584" y="5376966"/>
            <a:ext cx="7560840" cy="860346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27584" y="5489672"/>
            <a:ext cx="7776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 시 안전한 본인 인증처리를 위해 </a:t>
            </a:r>
            <a:r>
              <a:rPr lang="en-US" altLang="ko-KR" sz="2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Gmail</a:t>
            </a:r>
            <a:r>
              <a:rPr lang="ko-KR" altLang="en-US" sz="2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2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SMTP</a:t>
            </a:r>
            <a:r>
              <a:rPr lang="ko-KR" altLang="en-US" sz="2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이용하여 사용자 인증처리 구현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83568" y="2348880"/>
            <a:ext cx="7848872" cy="2808312"/>
          </a:xfrm>
          <a:prstGeom prst="rect">
            <a:avLst/>
          </a:prstGeom>
          <a:solidFill>
            <a:schemeClr val="bg2">
              <a:lumMod val="50000"/>
            </a:schemeClr>
          </a:solidFill>
          <a:ln cmpd="dbl">
            <a:noFill/>
          </a:ln>
          <a:effectLst>
            <a:softEdge rad="368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284984"/>
            <a:ext cx="1154592" cy="82445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72" y="2934528"/>
            <a:ext cx="1358568" cy="135856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852940"/>
            <a:ext cx="1440158" cy="144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1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395536" y="153506"/>
            <a:ext cx="2299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S# 3 </a:t>
            </a:r>
            <a:r>
              <a:rPr lang="ko-KR" altLang="en-US" sz="3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설계</a:t>
            </a:r>
            <a:endParaRPr lang="ko-KR" altLang="en-US" sz="3600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5736" y="630560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개발환경</a:t>
            </a:r>
            <a:endParaRPr lang="ko-KR" altLang="en-US" sz="3200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20" name="직사각형 19"/>
          <p:cNvSpPr/>
          <p:nvPr/>
        </p:nvSpPr>
        <p:spPr>
          <a:xfrm>
            <a:off x="0" y="-4936"/>
            <a:ext cx="9144000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-3804" y="476672"/>
            <a:ext cx="9147185" cy="864096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851920" y="620688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</a:t>
            </a:r>
            <a:r>
              <a:rPr lang="ko-KR" altLang="en-US" sz="320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력</a:t>
            </a:r>
            <a:endParaRPr lang="ko-KR" altLang="en-US" sz="32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1520" y="1552437"/>
            <a:ext cx="1800200" cy="580419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23527" y="1594828"/>
            <a:ext cx="180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도로명</a:t>
            </a:r>
            <a:r>
              <a:rPr lang="ko-KR" altLang="en-US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주소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547664" y="5769260"/>
            <a:ext cx="5976664" cy="684076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690149" y="5921720"/>
            <a:ext cx="5690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Juso.go.kr API</a:t>
            </a:r>
            <a:r>
              <a:rPr lang="ko-KR" altLang="en-US" sz="2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</a:t>
            </a:r>
            <a:r>
              <a:rPr lang="en-US" altLang="ko-KR" sz="2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 하여 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도로명</a:t>
            </a:r>
            <a:r>
              <a:rPr lang="ko-KR" altLang="en-US" sz="2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주소 검색 구현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66689" y="2492896"/>
            <a:ext cx="6573663" cy="2808312"/>
          </a:xfrm>
          <a:prstGeom prst="rect">
            <a:avLst/>
          </a:prstGeom>
          <a:solidFill>
            <a:schemeClr val="bg2">
              <a:lumMod val="50000"/>
              <a:alpha val="86000"/>
            </a:schemeClr>
          </a:solidFill>
          <a:ln cmpd="dbl"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068960"/>
            <a:ext cx="1538963" cy="15304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045" y="2996952"/>
            <a:ext cx="1430288" cy="14302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516" y="3686175"/>
            <a:ext cx="1044428" cy="104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3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395536" y="153506"/>
            <a:ext cx="2299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S# 3 </a:t>
            </a:r>
            <a:r>
              <a:rPr lang="ko-KR" altLang="en-US" sz="3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설계</a:t>
            </a:r>
            <a:endParaRPr lang="ko-KR" altLang="en-US" sz="3600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5736" y="630560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개발환경</a:t>
            </a:r>
            <a:endParaRPr lang="ko-KR" altLang="en-US" sz="3200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-3804" y="476672"/>
            <a:ext cx="9147185" cy="864096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851920" y="620688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</a:t>
            </a:r>
            <a:r>
              <a:rPr lang="ko-KR" altLang="en-US" sz="320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력</a:t>
            </a:r>
            <a:endParaRPr lang="ko-KR" altLang="en-US" sz="32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1520" y="1552437"/>
            <a:ext cx="1512168" cy="580419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23527" y="1594828"/>
            <a:ext cx="1440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배송 조회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115616" y="5661248"/>
            <a:ext cx="6660954" cy="684076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258101" y="5813708"/>
            <a:ext cx="7454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운송정보를 입력 받아 검색을 통해 팝업으로 조회 결과 출력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66689" y="2492896"/>
            <a:ext cx="6573663" cy="2808312"/>
          </a:xfrm>
          <a:prstGeom prst="rect">
            <a:avLst/>
          </a:prstGeom>
          <a:solidFill>
            <a:schemeClr val="bg2">
              <a:lumMod val="50000"/>
              <a:alpha val="86000"/>
            </a:schemeClr>
          </a:solidFill>
          <a:ln cmpd="dbl"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38" y="2938112"/>
            <a:ext cx="1917880" cy="191788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664" y="2938112"/>
            <a:ext cx="1942356" cy="194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3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0" y="404664"/>
            <a:ext cx="9144000" cy="607233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865017" y="3284984"/>
            <a:ext cx="1368152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85085" y="3429000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팀원 소개</a:t>
            </a:r>
            <a:endParaRPr lang="ko-KR" altLang="en-US" sz="14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33169" y="3140968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v</a:t>
            </a:r>
            <a:endParaRPr lang="ko-KR" altLang="en-US" sz="14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865017" y="3841303"/>
            <a:ext cx="1368152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00269" y="398531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주제</a:t>
            </a:r>
            <a:endParaRPr lang="ko-KR" altLang="en-US" sz="14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33169" y="3697287"/>
            <a:ext cx="250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865017" y="4365104"/>
            <a:ext cx="1368152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233169" y="4221088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47864" y="829161"/>
            <a:ext cx="20313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목 차</a:t>
            </a:r>
            <a:endParaRPr lang="ko-KR" altLang="en-US" sz="60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827584" y="1916832"/>
            <a:ext cx="756084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485134" y="3284984"/>
            <a:ext cx="1368152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485134" y="4365104"/>
            <a:ext cx="1368152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485134" y="3841303"/>
            <a:ext cx="1368152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2843808" y="4869160"/>
            <a:ext cx="3009478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923928" y="4489375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주요 기능</a:t>
            </a:r>
            <a:endParaRPr lang="ko-KR" altLang="en-US" sz="14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247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395536" y="153506"/>
            <a:ext cx="2299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S# 3 </a:t>
            </a:r>
            <a:r>
              <a:rPr lang="ko-KR" altLang="en-US" sz="3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설계</a:t>
            </a:r>
            <a:endParaRPr lang="ko-KR" altLang="en-US" sz="3600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5736" y="630560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개발환경</a:t>
            </a:r>
            <a:endParaRPr lang="ko-KR" altLang="en-US" sz="3200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-3804" y="476672"/>
            <a:ext cx="9147185" cy="864096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851920" y="620688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</a:t>
            </a:r>
            <a:r>
              <a:rPr lang="ko-KR" altLang="en-US" sz="320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력</a:t>
            </a:r>
            <a:endParaRPr lang="ko-KR" altLang="en-US" sz="32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1520" y="1552437"/>
            <a:ext cx="1512168" cy="580419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23527" y="1594828"/>
            <a:ext cx="1440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security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51520" y="5661248"/>
            <a:ext cx="8712968" cy="936104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23528" y="581370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Spring Security</a:t>
            </a:r>
            <a:r>
              <a:rPr lang="ko-KR" altLang="en-US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이용하여 인증과 권한을 구현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Spring </a:t>
            </a: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Security</a:t>
            </a:r>
            <a:r>
              <a:rPr lang="ko-KR" altLang="en-US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제공하는 </a:t>
            </a:r>
            <a:r>
              <a:rPr lang="en-US" altLang="ko-KR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BCryptPasswordEncoder</a:t>
            </a:r>
            <a:r>
              <a:rPr lang="ko-KR" altLang="en-US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이용하여 패스워드 암호화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23527" y="2348880"/>
            <a:ext cx="8568953" cy="3096344"/>
          </a:xfrm>
          <a:prstGeom prst="rect">
            <a:avLst/>
          </a:prstGeom>
          <a:solidFill>
            <a:schemeClr val="bg2">
              <a:lumMod val="50000"/>
              <a:alpha val="86000"/>
            </a:schemeClr>
          </a:solidFill>
          <a:ln cmpd="dbl"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994827"/>
            <a:ext cx="3168352" cy="1702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111" y="3050087"/>
            <a:ext cx="4254329" cy="159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5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395536" y="153506"/>
            <a:ext cx="2299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S# 3 </a:t>
            </a:r>
            <a:r>
              <a:rPr lang="ko-KR" altLang="en-US" sz="3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설계</a:t>
            </a:r>
            <a:endParaRPr lang="ko-KR" altLang="en-US" sz="3600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5736" y="630560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개발환경</a:t>
            </a:r>
            <a:endParaRPr lang="ko-KR" altLang="en-US" sz="3200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-3804" y="476672"/>
            <a:ext cx="9147185" cy="864096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851920" y="620688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</a:t>
            </a:r>
            <a:r>
              <a:rPr lang="ko-KR" altLang="en-US" sz="320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력</a:t>
            </a:r>
            <a:endParaRPr lang="ko-KR" altLang="en-US" sz="32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1520" y="1552437"/>
            <a:ext cx="1872208" cy="580419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23527" y="1594828"/>
            <a:ext cx="180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Scheduling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195735" y="5661248"/>
            <a:ext cx="4752529" cy="684076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267744" y="5813708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Spring Scheduling</a:t>
            </a:r>
            <a:r>
              <a:rPr lang="ko-KR" altLang="en-US" sz="2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 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스케쥴</a:t>
            </a:r>
            <a:r>
              <a:rPr lang="ko-KR" altLang="en-US" sz="2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관리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79513" y="2996952"/>
            <a:ext cx="3960440" cy="2232248"/>
          </a:xfrm>
          <a:prstGeom prst="rect">
            <a:avLst/>
          </a:prstGeom>
          <a:solidFill>
            <a:schemeClr val="bg2">
              <a:lumMod val="50000"/>
              <a:alpha val="86000"/>
            </a:schemeClr>
          </a:solidFill>
          <a:ln cmpd="dbl"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367" y="3424430"/>
            <a:ext cx="1437545" cy="13727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18" y="3429000"/>
            <a:ext cx="1360514" cy="13605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576" y="2636912"/>
            <a:ext cx="4320480" cy="234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4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395536" y="153506"/>
            <a:ext cx="2299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S# 3 </a:t>
            </a:r>
            <a:r>
              <a:rPr lang="ko-KR" altLang="en-US" sz="3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설계</a:t>
            </a:r>
            <a:endParaRPr lang="ko-KR" altLang="en-US" sz="3600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5736" y="630560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개발환경</a:t>
            </a:r>
            <a:endParaRPr lang="ko-KR" altLang="en-US" sz="3200" dirty="0">
              <a:solidFill>
                <a:schemeClr val="bg1"/>
              </a:solidFill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20" name="직사각형 19"/>
          <p:cNvSpPr/>
          <p:nvPr/>
        </p:nvSpPr>
        <p:spPr>
          <a:xfrm>
            <a:off x="0" y="-3448"/>
            <a:ext cx="9144000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-3804" y="476672"/>
            <a:ext cx="9147185" cy="864096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851920" y="620688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기술</a:t>
            </a:r>
            <a:r>
              <a:rPr lang="ko-KR" altLang="en-US" sz="320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력</a:t>
            </a:r>
            <a:endParaRPr lang="ko-KR" altLang="en-US" sz="32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1520" y="1552437"/>
            <a:ext cx="1872208" cy="580419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23527" y="1594828"/>
            <a:ext cx="1800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Transaction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11560" y="3395438"/>
            <a:ext cx="7848872" cy="1041673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714028" y="3562331"/>
            <a:ext cx="7674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Spring AOP</a:t>
            </a:r>
            <a:r>
              <a:rPr lang="ko-KR" altLang="en-US" sz="2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기반의 </a:t>
            </a:r>
            <a:r>
              <a:rPr lang="en-US" altLang="ko-KR" sz="2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Transaction </a:t>
            </a:r>
            <a:r>
              <a:rPr lang="ko-KR" altLang="en-US" sz="2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이용하여 여러 개의 </a:t>
            </a:r>
            <a:r>
              <a:rPr lang="en-US" altLang="ko-KR" sz="2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DML</a:t>
            </a:r>
            <a:r>
              <a:rPr lang="ko-KR" altLang="en-US" sz="2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작업을 일괄처리 할 수 있도록 구현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314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57554" y="2786058"/>
            <a:ext cx="2571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smtClean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시연</a:t>
            </a:r>
            <a:endParaRPr lang="ko-KR" altLang="en-US" sz="72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876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57554" y="2786058"/>
            <a:ext cx="2571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Q&amp;A</a:t>
            </a:r>
            <a:endParaRPr lang="ko-KR" altLang="en-US" sz="72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829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000232" y="2800175"/>
            <a:ext cx="5572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Thank you</a:t>
            </a:r>
            <a:endParaRPr lang="ko-KR" altLang="en-US" sz="72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32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-617" y="-27384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8" name="그룹 67"/>
          <p:cNvGrpSpPr/>
          <p:nvPr/>
        </p:nvGrpSpPr>
        <p:grpSpPr>
          <a:xfrm>
            <a:off x="107504" y="881336"/>
            <a:ext cx="4764905" cy="1572538"/>
            <a:chOff x="107504" y="881336"/>
            <a:chExt cx="4764905" cy="1572538"/>
          </a:xfrm>
        </p:grpSpPr>
        <p:sp>
          <p:nvSpPr>
            <p:cNvPr id="2" name="오각형 1"/>
            <p:cNvSpPr/>
            <p:nvPr/>
          </p:nvSpPr>
          <p:spPr>
            <a:xfrm>
              <a:off x="107504" y="881336"/>
              <a:ext cx="4764905" cy="1572538"/>
            </a:xfrm>
            <a:prstGeom prst="homePlate">
              <a:avLst/>
            </a:prstGeom>
            <a:solidFill>
              <a:schemeClr val="accent5">
                <a:lumMod val="60000"/>
                <a:lumOff val="40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다이아몬드 30"/>
            <p:cNvSpPr/>
            <p:nvPr/>
          </p:nvSpPr>
          <p:spPr>
            <a:xfrm>
              <a:off x="3332819" y="881336"/>
              <a:ext cx="1539590" cy="1572538"/>
            </a:xfrm>
            <a:prstGeom prst="diamond">
              <a:avLst/>
            </a:prstGeom>
            <a:blipFill>
              <a:blip r:embed="rId3"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4338170" y="1817441"/>
            <a:ext cx="4698326" cy="1572538"/>
            <a:chOff x="4338170" y="1817441"/>
            <a:chExt cx="4698326" cy="1572538"/>
          </a:xfrm>
        </p:grpSpPr>
        <p:sp>
          <p:nvSpPr>
            <p:cNvPr id="26" name="오각형 25"/>
            <p:cNvSpPr/>
            <p:nvPr/>
          </p:nvSpPr>
          <p:spPr>
            <a:xfrm rot="10800000">
              <a:off x="4338170" y="1817441"/>
              <a:ext cx="4698326" cy="1572538"/>
            </a:xfrm>
            <a:prstGeom prst="homePlate">
              <a:avLst/>
            </a:prstGeom>
            <a:solidFill>
              <a:schemeClr val="accent5">
                <a:lumMod val="60000"/>
                <a:lumOff val="40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다이아몬드 31"/>
            <p:cNvSpPr/>
            <p:nvPr/>
          </p:nvSpPr>
          <p:spPr>
            <a:xfrm>
              <a:off x="4338170" y="1817441"/>
              <a:ext cx="1539590" cy="1572538"/>
            </a:xfrm>
            <a:prstGeom prst="diamond">
              <a:avLst/>
            </a:prstGeom>
            <a:blipFill>
              <a:blip r:embed="rId4"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107504" y="2660592"/>
            <a:ext cx="4764905" cy="1572538"/>
            <a:chOff x="107504" y="2660592"/>
            <a:chExt cx="4764905" cy="1572538"/>
          </a:xfrm>
        </p:grpSpPr>
        <p:sp>
          <p:nvSpPr>
            <p:cNvPr id="24" name="오각형 23"/>
            <p:cNvSpPr/>
            <p:nvPr/>
          </p:nvSpPr>
          <p:spPr>
            <a:xfrm>
              <a:off x="107504" y="2660592"/>
              <a:ext cx="4764905" cy="1572538"/>
            </a:xfrm>
            <a:prstGeom prst="homePlate">
              <a:avLst/>
            </a:prstGeom>
            <a:solidFill>
              <a:schemeClr val="accent5">
                <a:lumMod val="60000"/>
                <a:lumOff val="40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다이아몬드 32"/>
            <p:cNvSpPr/>
            <p:nvPr/>
          </p:nvSpPr>
          <p:spPr>
            <a:xfrm>
              <a:off x="3331554" y="2660592"/>
              <a:ext cx="1539590" cy="1572538"/>
            </a:xfrm>
            <a:prstGeom prst="diamond">
              <a:avLst/>
            </a:prstGeom>
            <a:blipFill>
              <a:blip r:embed="rId5"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4338158" y="3555388"/>
            <a:ext cx="4698338" cy="1574419"/>
            <a:chOff x="4338158" y="3555388"/>
            <a:chExt cx="4698338" cy="1574419"/>
          </a:xfrm>
        </p:grpSpPr>
        <p:sp>
          <p:nvSpPr>
            <p:cNvPr id="27" name="오각형 26"/>
            <p:cNvSpPr/>
            <p:nvPr/>
          </p:nvSpPr>
          <p:spPr>
            <a:xfrm rot="10800000">
              <a:off x="4338738" y="3557269"/>
              <a:ext cx="4697758" cy="1572538"/>
            </a:xfrm>
            <a:prstGeom prst="homePlate">
              <a:avLst/>
            </a:prstGeom>
            <a:solidFill>
              <a:schemeClr val="accent5">
                <a:lumMod val="60000"/>
                <a:lumOff val="40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다이아몬드 33"/>
            <p:cNvSpPr/>
            <p:nvPr/>
          </p:nvSpPr>
          <p:spPr>
            <a:xfrm>
              <a:off x="4338158" y="3555388"/>
              <a:ext cx="1539590" cy="1572538"/>
            </a:xfrm>
            <a:prstGeom prst="diamond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06239" y="4421365"/>
            <a:ext cx="4764905" cy="1572539"/>
            <a:chOff x="106239" y="4421365"/>
            <a:chExt cx="4764905" cy="1572539"/>
          </a:xfrm>
        </p:grpSpPr>
        <p:sp>
          <p:nvSpPr>
            <p:cNvPr id="25" name="오각형 24"/>
            <p:cNvSpPr/>
            <p:nvPr/>
          </p:nvSpPr>
          <p:spPr>
            <a:xfrm>
              <a:off x="106239" y="4421365"/>
              <a:ext cx="4764905" cy="1572538"/>
            </a:xfrm>
            <a:prstGeom prst="homePlate">
              <a:avLst/>
            </a:prstGeom>
            <a:solidFill>
              <a:schemeClr val="accent5">
                <a:lumMod val="60000"/>
                <a:lumOff val="40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다이아몬드 34"/>
            <p:cNvSpPr/>
            <p:nvPr/>
          </p:nvSpPr>
          <p:spPr>
            <a:xfrm>
              <a:off x="3331554" y="4421366"/>
              <a:ext cx="1539590" cy="1572538"/>
            </a:xfrm>
            <a:prstGeom prst="diamond">
              <a:avLst/>
            </a:prstGeom>
            <a:blipFill>
              <a:blip r:embed="rId7"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4359396" y="5273824"/>
            <a:ext cx="4677100" cy="1572539"/>
            <a:chOff x="4359396" y="5273824"/>
            <a:chExt cx="4677100" cy="1572539"/>
          </a:xfrm>
        </p:grpSpPr>
        <p:sp>
          <p:nvSpPr>
            <p:cNvPr id="28" name="오각형 27"/>
            <p:cNvSpPr/>
            <p:nvPr/>
          </p:nvSpPr>
          <p:spPr>
            <a:xfrm rot="10800000">
              <a:off x="4359396" y="5273824"/>
              <a:ext cx="4677100" cy="1572538"/>
            </a:xfrm>
            <a:prstGeom prst="homePlate">
              <a:avLst/>
            </a:prstGeom>
            <a:solidFill>
              <a:schemeClr val="accent5">
                <a:lumMod val="60000"/>
                <a:lumOff val="40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다이아몬드 35"/>
            <p:cNvSpPr/>
            <p:nvPr/>
          </p:nvSpPr>
          <p:spPr>
            <a:xfrm>
              <a:off x="4359396" y="5273825"/>
              <a:ext cx="1516246" cy="1572538"/>
            </a:xfrm>
            <a:prstGeom prst="diamond">
              <a:avLst/>
            </a:prstGeom>
            <a:blipFill>
              <a:blip r:embed="rId8"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오각형 63"/>
          <p:cNvSpPr/>
          <p:nvPr/>
        </p:nvSpPr>
        <p:spPr>
          <a:xfrm rot="10800000">
            <a:off x="4716016" y="321019"/>
            <a:ext cx="4320480" cy="1019748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5654370" y="356932"/>
            <a:ext cx="1403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고갱</a:t>
            </a:r>
            <a:r>
              <a:rPr lang="ko-KR" altLang="en-US" sz="3200" dirty="0" err="1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</a:t>
            </a:r>
            <a:endParaRPr lang="ko-KR" altLang="en-US" sz="32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230434" y="898129"/>
            <a:ext cx="2950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Member Introduction</a:t>
            </a:r>
            <a:endParaRPr lang="en-US" altLang="ko-KR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/>
            </a:r>
            <a:b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</a:br>
            <a:endParaRPr lang="ko-KR" altLang="en-US" sz="20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79512" y="930206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안민</a:t>
            </a:r>
            <a:r>
              <a:rPr lang="ko-KR" altLang="en-US" sz="16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경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907526" y="1908375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민기인</a:t>
            </a:r>
            <a:endParaRPr lang="ko-KR" altLang="en-US" sz="1600" b="1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92435" y="2708920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공태은</a:t>
            </a:r>
            <a:endParaRPr lang="ko-KR" altLang="en-US" sz="1600" b="1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78718" y="4453316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박혜민</a:t>
            </a:r>
            <a:endParaRPr lang="ko-KR" altLang="en-US" sz="1600" b="1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907526" y="3557269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안희건</a:t>
            </a:r>
            <a:endParaRPr lang="ko-KR" altLang="en-US" sz="1600" b="1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915066" y="5301208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김형</a:t>
            </a:r>
            <a:r>
              <a:rPr lang="ko-KR" altLang="en-US" sz="16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민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98612" y="1217657"/>
            <a:ext cx="1080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1993. 8. 21</a:t>
            </a:r>
            <a:endParaRPr lang="ko-KR" altLang="en-US" sz="1000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98612" y="2996950"/>
            <a:ext cx="1080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1992. 10. 6</a:t>
            </a:r>
            <a:endParaRPr lang="ko-KR" altLang="en-US" sz="1000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98612" y="4712791"/>
            <a:ext cx="1080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1992. 8. 25</a:t>
            </a:r>
            <a:endParaRPr lang="ko-KR" altLang="en-US" sz="1000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884209" y="2174666"/>
            <a:ext cx="1080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1992. 12. 25</a:t>
            </a:r>
            <a:endParaRPr lang="ko-KR" altLang="en-US" sz="1000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950219" y="3830850"/>
            <a:ext cx="1080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1993. 11. 4</a:t>
            </a:r>
            <a:endParaRPr lang="ko-KR" altLang="en-US" sz="1000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878665" y="5589240"/>
            <a:ext cx="1080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1999. 12. 16</a:t>
            </a:r>
            <a:endParaRPr lang="ko-KR" altLang="en-US" sz="1000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67544" y="1412776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* </a:t>
            </a:r>
            <a:r>
              <a:rPr lang="ko-KR" altLang="en-US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팀장</a:t>
            </a:r>
            <a:endParaRPr lang="en-US" altLang="ko-KR" sz="1000" b="1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기획 </a:t>
            </a:r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&amp; </a:t>
            </a:r>
            <a:r>
              <a:rPr lang="ko-KR" altLang="en-US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분석 </a:t>
            </a:r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&amp; </a:t>
            </a:r>
            <a:r>
              <a:rPr lang="ko-KR" altLang="en-US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개발  총 관리</a:t>
            </a:r>
            <a:endParaRPr lang="en-US" altLang="ko-KR" sz="1000" b="1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1000" b="1" dirty="0" err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스케쥴</a:t>
            </a:r>
            <a:r>
              <a:rPr lang="ko-KR" altLang="en-US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관리 </a:t>
            </a:r>
            <a:endParaRPr lang="en-US" altLang="ko-KR" sz="1000" b="1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Backend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6228184" y="2361074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* </a:t>
            </a:r>
            <a:r>
              <a:rPr lang="ko-KR" altLang="en-US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팀원</a:t>
            </a:r>
            <a:endParaRPr lang="en-US" altLang="ko-KR" sz="1000" b="1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API </a:t>
            </a:r>
            <a:r>
              <a:rPr lang="ko-KR" altLang="en-US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전문가</a:t>
            </a:r>
            <a:endParaRPr lang="en-US" altLang="ko-KR" sz="1000" b="1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1000" b="1" dirty="0" err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메소드</a:t>
            </a:r>
            <a:r>
              <a:rPr lang="ko-KR" altLang="en-US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도둑 </a:t>
            </a:r>
            <a:endParaRPr lang="en-US" altLang="ko-KR" sz="1000" b="1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Backend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88514" y="3225170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* </a:t>
            </a:r>
            <a:r>
              <a:rPr lang="ko-KR" altLang="en-US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팀원</a:t>
            </a:r>
            <a:endParaRPr lang="en-US" altLang="ko-KR" sz="1000" b="1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출결 담당</a:t>
            </a:r>
            <a:endParaRPr lang="en-US" altLang="ko-KR" sz="1000" b="1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매우 성실함  </a:t>
            </a:r>
            <a:endParaRPr lang="en-US" altLang="ko-KR" sz="1000" b="1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Backend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270877" y="4017258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* </a:t>
            </a:r>
            <a:r>
              <a:rPr lang="ko-KR" altLang="en-US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팀원</a:t>
            </a:r>
            <a:endParaRPr lang="en-US" altLang="ko-KR" sz="1000" b="1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DB </a:t>
            </a:r>
            <a:r>
              <a:rPr lang="ko-KR" altLang="en-US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관리자</a:t>
            </a:r>
            <a:endParaRPr lang="en-US" altLang="ko-KR" sz="1000" b="1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안구건조</a:t>
            </a:r>
            <a:r>
              <a:rPr lang="ko-KR" altLang="en-US" sz="1000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증</a:t>
            </a:r>
            <a:endParaRPr lang="en-US" altLang="ko-KR" sz="1000" b="1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Backend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193864" y="5805264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* </a:t>
            </a:r>
            <a:r>
              <a:rPr lang="ko-KR" altLang="en-US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팀원</a:t>
            </a:r>
            <a:endParaRPr lang="en-US" altLang="ko-KR" sz="1000" b="1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귀염둥이</a:t>
            </a:r>
            <a:endParaRPr lang="en-US" altLang="ko-KR" sz="1000" b="1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박지민에게 열등감을 느끼고 있음  </a:t>
            </a:r>
            <a:endParaRPr lang="en-US" altLang="ko-KR" sz="1000" b="1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Frontend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03422" y="4919881"/>
            <a:ext cx="27363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* </a:t>
            </a:r>
            <a:r>
              <a:rPr lang="ko-KR" altLang="en-US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서기 </a:t>
            </a:r>
            <a:endParaRPr lang="en-US" altLang="ko-KR" sz="1000" b="1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DB </a:t>
            </a:r>
            <a:r>
              <a:rPr lang="ko-KR" altLang="en-US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관리자</a:t>
            </a:r>
            <a:endParaRPr lang="en-US" altLang="ko-KR" sz="1000" b="1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</a:t>
            </a:r>
            <a:r>
              <a:rPr lang="ko-KR" altLang="en-US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문서 작업능력이 훌륭함</a:t>
            </a:r>
            <a:endParaRPr lang="en-US" altLang="ko-KR" sz="1000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Insert</a:t>
            </a:r>
            <a:r>
              <a:rPr lang="ko-KR" altLang="en-US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매우 잘함 </a:t>
            </a:r>
            <a:endParaRPr lang="en-US" altLang="ko-KR" sz="1000" b="1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sz="1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- Frontend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51520" y="2123818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</a:t>
            </a:r>
            <a:r>
              <a:rPr lang="ko-KR" altLang="en-US" sz="1000" dirty="0" smtClean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상품리스트 </a:t>
            </a:r>
            <a:r>
              <a:rPr lang="en-US" altLang="ko-KR" sz="1000" dirty="0" smtClean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</a:t>
            </a:r>
            <a:r>
              <a:rPr lang="ko-KR" altLang="en-US" sz="1000" dirty="0" smtClean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낙찰 </a:t>
            </a:r>
            <a:r>
              <a:rPr lang="en-US" altLang="ko-KR" sz="1000" dirty="0" smtClean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</a:t>
            </a:r>
            <a:r>
              <a:rPr lang="ko-KR" altLang="en-US" sz="1000" dirty="0" smtClean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검색</a:t>
            </a:r>
            <a:endParaRPr lang="en-US" altLang="ko-KR" sz="1000" dirty="0" smtClean="0">
              <a:solidFill>
                <a:srgbClr val="C0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940152" y="3102059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</a:t>
            </a:r>
            <a:r>
              <a:rPr lang="ko-KR" altLang="en-US" sz="1000" dirty="0" smtClean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배송 </a:t>
            </a:r>
            <a:r>
              <a:rPr lang="en-US" altLang="ko-KR" sz="1000" dirty="0" smtClean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</a:t>
            </a:r>
            <a:r>
              <a:rPr lang="ko-KR" altLang="en-US" sz="1000" dirty="0" smtClean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알림 </a:t>
            </a:r>
            <a:r>
              <a:rPr lang="en-US" altLang="ko-KR" sz="1000" dirty="0" smtClean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</a:t>
            </a:r>
            <a:r>
              <a:rPr lang="ko-KR" altLang="en-US" sz="1000" dirty="0" smtClean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인증 </a:t>
            </a:r>
            <a:r>
              <a:rPr lang="en-US" altLang="ko-KR" sz="1000" dirty="0" smtClean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</a:t>
            </a:r>
            <a:r>
              <a:rPr lang="ko-KR" altLang="en-US" sz="1000" dirty="0" smtClean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관리자페이지</a:t>
            </a:r>
            <a:endParaRPr lang="en-US" altLang="ko-KR" sz="1000" dirty="0" smtClean="0">
              <a:solidFill>
                <a:srgbClr val="C0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1520" y="3933056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</a:t>
            </a:r>
            <a:r>
              <a:rPr lang="ko-KR" altLang="en-US" sz="1000" dirty="0" smtClean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응찰 </a:t>
            </a:r>
            <a:r>
              <a:rPr lang="en-US" altLang="ko-KR" sz="1000" dirty="0" smtClean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</a:t>
            </a:r>
            <a:r>
              <a:rPr lang="ko-KR" altLang="en-US" sz="1000" dirty="0" err="1" smtClean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마이페이지</a:t>
            </a:r>
            <a:endParaRPr lang="en-US" altLang="ko-KR" sz="1000" dirty="0" smtClean="0">
              <a:solidFill>
                <a:srgbClr val="C0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875642" y="4796770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</a:t>
            </a:r>
            <a:r>
              <a:rPr lang="ko-KR" altLang="en-US" sz="1000" dirty="0" smtClean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상세보기 </a:t>
            </a:r>
            <a:r>
              <a:rPr lang="en-US" altLang="ko-KR" sz="1000" dirty="0" smtClean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</a:t>
            </a:r>
            <a:r>
              <a:rPr lang="ko-KR" altLang="en-US" sz="1000" dirty="0" smtClean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채팅</a:t>
            </a:r>
            <a:endParaRPr lang="en-US" altLang="ko-KR" sz="1000" dirty="0" smtClean="0">
              <a:solidFill>
                <a:srgbClr val="C0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51520" y="5733256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</a:t>
            </a:r>
            <a:r>
              <a:rPr lang="ko-KR" altLang="en-US" sz="1000" dirty="0" smtClean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상품등록하기 </a:t>
            </a:r>
            <a:r>
              <a:rPr lang="en-US" altLang="ko-KR" sz="1000" dirty="0" smtClean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</a:t>
            </a:r>
            <a:r>
              <a:rPr lang="ko-KR" altLang="en-US" sz="1000" dirty="0" smtClean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채팅 </a:t>
            </a:r>
            <a:r>
              <a:rPr lang="en-US" altLang="ko-KR" sz="1000" dirty="0" smtClean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</a:t>
            </a:r>
            <a:r>
              <a:rPr lang="en-US" altLang="ko-KR" sz="1000" dirty="0" err="1" smtClean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insertMaster</a:t>
            </a:r>
            <a:endParaRPr lang="en-US" altLang="ko-KR" sz="1000" dirty="0" smtClean="0">
              <a:solidFill>
                <a:srgbClr val="C0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866534" y="6526931"/>
            <a:ext cx="2736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</a:t>
            </a:r>
            <a:r>
              <a:rPr lang="ko-KR" altLang="en-US" sz="1000" dirty="0" smtClean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디자인 </a:t>
            </a:r>
            <a:r>
              <a:rPr lang="en-US" altLang="ko-KR" sz="1000" dirty="0" smtClean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#html #JSP </a:t>
            </a:r>
          </a:p>
        </p:txBody>
      </p:sp>
    </p:spTree>
    <p:extLst>
      <p:ext uri="{BB962C8B-B14F-4D97-AF65-F5344CB8AC3E}">
        <p14:creationId xmlns:p14="http://schemas.microsoft.com/office/powerpoint/2010/main" val="339980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4932040" y="-1"/>
            <a:ext cx="3600400" cy="6835899"/>
          </a:xfrm>
          <a:prstGeom prst="rect">
            <a:avLst/>
          </a:prstGeom>
          <a:solidFill>
            <a:schemeClr val="tx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531890" y="600943"/>
            <a:ext cx="22140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PART 1</a:t>
            </a:r>
            <a:endParaRPr lang="ko-KR" altLang="en-US" sz="44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30893" y="234888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주제</a:t>
            </a:r>
            <a:endParaRPr lang="ko-KR" altLang="en-US" sz="32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804248" y="304921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소</a:t>
            </a:r>
            <a:r>
              <a:rPr lang="ko-KR" altLang="en-US" sz="14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개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804248" y="328498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선정이유</a:t>
            </a:r>
            <a:endParaRPr lang="ko-KR" altLang="en-US" sz="14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04248" y="350100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벤치마킹</a:t>
            </a:r>
            <a:endParaRPr lang="en-US" altLang="ko-KR" sz="1400" dirty="0" smtClean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04248" y="371703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기대효과</a:t>
            </a:r>
            <a:endParaRPr lang="en-US" altLang="ko-KR" sz="1400" dirty="0" smtClean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903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-617" y="-27384"/>
            <a:ext cx="9144000" cy="6858000"/>
          </a:xfrm>
          <a:prstGeom prst="rect">
            <a:avLst/>
          </a:prstGeom>
          <a:solidFill>
            <a:schemeClr val="bg1">
              <a:lumMod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-3803" y="2060848"/>
            <a:ext cx="9147185" cy="4104456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-3804" y="476672"/>
            <a:ext cx="9147185" cy="864096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3131840" y="616332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Project </a:t>
            </a:r>
            <a:r>
              <a:rPr lang="ko-KR" altLang="en-US" sz="32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주제</a:t>
            </a:r>
            <a:endParaRPr lang="ko-KR" altLang="en-US" sz="32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43808" y="2276872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온라인 경매 사이트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" y="3212976"/>
            <a:ext cx="9143380" cy="2808312"/>
          </a:xfrm>
          <a:prstGeom prst="rect">
            <a:avLst/>
          </a:prstGeom>
          <a:solidFill>
            <a:schemeClr val="tx2">
              <a:lumMod val="40000"/>
              <a:lumOff val="60000"/>
              <a:alpha val="75000"/>
            </a:schemeClr>
          </a:soli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885728"/>
            <a:ext cx="1224136" cy="1224136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3491880" y="5292497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/>
              <a:t>ValuePlus</a:t>
            </a:r>
            <a:endParaRPr lang="ko-KR" altLang="en-US" sz="3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573016"/>
            <a:ext cx="955507" cy="955507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194" y="3822242"/>
            <a:ext cx="955507" cy="955507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4581128"/>
            <a:ext cx="955507" cy="95550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984" y="4705741"/>
            <a:ext cx="955507" cy="955507"/>
          </a:xfrm>
          <a:prstGeom prst="rect">
            <a:avLst/>
          </a:prstGeom>
          <a:scene3d>
            <a:camera prst="orthographicFront">
              <a:rot lat="0" lon="10799999" rev="0"/>
            </a:camera>
            <a:lightRig rig="threePt" dir="t"/>
          </a:scene3d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543427"/>
            <a:ext cx="955507" cy="955507"/>
          </a:xfrm>
          <a:prstGeom prst="rect">
            <a:avLst/>
          </a:prstGeom>
          <a:scene3d>
            <a:camera prst="orthographicFront">
              <a:rot lat="0" lon="10799999" rev="0"/>
            </a:camera>
            <a:lightRig rig="threePt" dir="t"/>
          </a:scene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501008"/>
            <a:ext cx="1728192" cy="1728192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2195736" y="4581128"/>
            <a:ext cx="864096" cy="5739"/>
          </a:xfrm>
          <a:prstGeom prst="straightConnector1">
            <a:avLst/>
          </a:prstGeom>
          <a:ln w="984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>
            <a:off x="5796136" y="4509120"/>
            <a:ext cx="864096" cy="0"/>
          </a:xfrm>
          <a:prstGeom prst="straightConnector1">
            <a:avLst/>
          </a:prstGeom>
          <a:ln w="984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07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/>
          <p:cNvSpPr/>
          <p:nvPr/>
        </p:nvSpPr>
        <p:spPr>
          <a:xfrm>
            <a:off x="-3804" y="476672"/>
            <a:ext cx="9147185" cy="864096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3779912" y="616332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Why?</a:t>
            </a:r>
            <a:endParaRPr lang="ko-KR" altLang="en-US" sz="32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3645024"/>
            <a:ext cx="9144000" cy="306896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038" y="3933056"/>
            <a:ext cx="4352442" cy="259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58989" y="1484784"/>
            <a:ext cx="8533491" cy="1656184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>
            <a:noFill/>
          </a:ln>
          <a:effectLst>
            <a:glow>
              <a:schemeClr val="accent1"/>
            </a:glow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11560" y="1866310"/>
            <a:ext cx="7992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2017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상반기 온라인 쇼핑 </a:t>
            </a:r>
            <a:r>
              <a:rPr lang="ko-KR" altLang="en-US" sz="16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거래액은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약 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36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 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8,700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억 원 규모로 지속적인 성장세를 기록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09" y="3930372"/>
            <a:ext cx="3920392" cy="24444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1560" y="2298358"/>
            <a:ext cx="7992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품질의 향상으로 인한 인터넷 쇼핑 이용자수도 매년 증가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95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/>
          <p:cNvSpPr/>
          <p:nvPr/>
        </p:nvSpPr>
        <p:spPr>
          <a:xfrm>
            <a:off x="-3804" y="476672"/>
            <a:ext cx="9147185" cy="864096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3779912" y="616332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Why?</a:t>
            </a:r>
            <a:endParaRPr lang="ko-KR" altLang="en-US" sz="32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7744" y="5324003"/>
            <a:ext cx="4896544" cy="108012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  <a:effectLst>
            <a:glow>
              <a:schemeClr val="accent1"/>
            </a:glow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-2988842" y="6654842"/>
            <a:ext cx="7992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55776" y="5571675"/>
            <a:ext cx="7992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온라인 경매라는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희귀성</a:t>
            </a:r>
            <a:endParaRPr lang="ko-KR" altLang="en-US" sz="32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07602" y="1700808"/>
            <a:ext cx="7524838" cy="3456384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843715"/>
            <a:ext cx="3041876" cy="31705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659" y="1831139"/>
            <a:ext cx="3675094" cy="31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0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83568" y="1340768"/>
            <a:ext cx="7776864" cy="4608512"/>
          </a:xfrm>
          <a:prstGeom prst="rect">
            <a:avLst/>
          </a:prstGeom>
          <a:solidFill>
            <a:schemeClr val="bg1">
              <a:lumMod val="6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75" y="1484784"/>
            <a:ext cx="5227205" cy="34468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564904"/>
            <a:ext cx="4860032" cy="327789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3804" y="332656"/>
            <a:ext cx="9147185" cy="864096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635896" y="4679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벤치마킹</a:t>
            </a:r>
            <a:endParaRPr lang="ko-KR" altLang="en-US" sz="32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21678" y="6093296"/>
            <a:ext cx="4274982" cy="504056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339752" y="6165304"/>
            <a:ext cx="415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Kobay</a:t>
            </a:r>
            <a:r>
              <a:rPr lang="en-US" altLang="ko-KR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- http://www.kobay.co.kr/</a:t>
            </a:r>
            <a:endParaRPr lang="ko-KR" altLang="en-US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18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39552" y="1340768"/>
            <a:ext cx="8064896" cy="4392488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907704" y="5877272"/>
            <a:ext cx="5352493" cy="504056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051720" y="5949280"/>
            <a:ext cx="5208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동이옥션</a:t>
            </a:r>
            <a:r>
              <a:rPr lang="ko-KR" altLang="en-US" dirty="0" smtClean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- http://www.dongyiauction.com/</a:t>
            </a:r>
            <a:endParaRPr lang="ko-KR" altLang="en-US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2776"/>
            <a:ext cx="4740560" cy="30601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420888"/>
            <a:ext cx="4740560" cy="322752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-3804" y="332656"/>
            <a:ext cx="9147185" cy="864096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635896" y="4679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벤치마킹</a:t>
            </a:r>
            <a:endParaRPr lang="ko-KR" altLang="en-US" sz="32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15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</TotalTime>
  <Words>517</Words>
  <Application>Microsoft Office PowerPoint</Application>
  <PresentationFormat>화면 슬라이드 쇼(4:3)</PresentationFormat>
  <Paragraphs>179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굴림</vt:lpstr>
      <vt:lpstr>Arial</vt:lpstr>
      <vt:lpstr>210 맨발의청춘 L</vt:lpstr>
      <vt:lpstr>휴먼엑스포</vt:lpstr>
      <vt:lpstr>빙그레체</vt:lpstr>
      <vt:lpstr>맑은 고딕</vt:lpstr>
      <vt:lpstr>나눔고딕 Light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kkte</dc:creator>
  <cp:lastModifiedBy>kkte</cp:lastModifiedBy>
  <cp:revision>58</cp:revision>
  <dcterms:created xsi:type="dcterms:W3CDTF">2017-12-19T02:34:31Z</dcterms:created>
  <dcterms:modified xsi:type="dcterms:W3CDTF">2017-12-20T06:44:40Z</dcterms:modified>
</cp:coreProperties>
</file>